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sldIdLst>
    <p:sldId id="256" r:id="rId2"/>
    <p:sldId id="257" r:id="rId3"/>
    <p:sldId id="258" r:id="rId4"/>
    <p:sldId id="259" r:id="rId5"/>
    <p:sldId id="276" r:id="rId6"/>
    <p:sldId id="277" r:id="rId7"/>
    <p:sldId id="27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60" r:id="rId16"/>
    <p:sldId id="261" r:id="rId17"/>
    <p:sldId id="262" r:id="rId18"/>
    <p:sldId id="263" r:id="rId19"/>
    <p:sldId id="268" r:id="rId20"/>
    <p:sldId id="265" r:id="rId21"/>
    <p:sldId id="264" r:id="rId22"/>
    <p:sldId id="266" r:id="rId23"/>
    <p:sldId id="267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6C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14954A-9B43-5D4F-B535-33D29CFB9FBC}" v="263" dt="2020-10-14T21:09:45.1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52"/>
    <p:restoredTop sz="96327"/>
  </p:normalViewPr>
  <p:slideViewPr>
    <p:cSldViewPr snapToGrid="0" snapToObjects="1">
      <p:cViewPr varScale="1">
        <p:scale>
          <a:sx n="127" d="100"/>
          <a:sy n="127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Nombre de commit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2FB-D44C-8D18-33566E04444D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2FB-D44C-8D18-33566E04444D}"/>
              </c:ext>
            </c:extLst>
          </c:dPt>
          <c:cat>
            <c:strRef>
              <c:f>Feuil1!$A$2:$A$3</c:f>
              <c:strCache>
                <c:ptCount val="2"/>
                <c:pt idx="0">
                  <c:v>Bounoir</c:v>
                </c:pt>
                <c:pt idx="1">
                  <c:v>Pineau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59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82-BC4E-A3B4-681A56E45A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10000400" y="673"/>
            <a:ext cx="2191600" cy="21916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" name="Google Shape;11;p2"/>
          <p:cNvGrpSpPr/>
          <p:nvPr/>
        </p:nvGrpSpPr>
        <p:grpSpPr>
          <a:xfrm>
            <a:off x="1" y="654"/>
            <a:ext cx="6871607" cy="6845865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600" cy="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270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098467" y="1712900"/>
            <a:ext cx="63680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1098467" y="3524165"/>
            <a:ext cx="6368000" cy="1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29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80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455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098467" y="2737333"/>
            <a:ext cx="6116000" cy="1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90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343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45376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6577628" y="2090067"/>
            <a:ext cx="45376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618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9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730000" y="2630067"/>
            <a:ext cx="5065200" cy="32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5875200" y="0"/>
            <a:ext cx="6316800" cy="68580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1098467" y="1155700"/>
            <a:ext cx="6116000" cy="4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122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730000" y="2211100"/>
            <a:ext cx="4048400" cy="23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730000" y="4717333"/>
            <a:ext cx="4048400" cy="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6197600" y="2262133"/>
            <a:ext cx="4902400" cy="31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665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1" y="5504763"/>
            <a:ext cx="931900" cy="912876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1083633" y="5740500"/>
            <a:ext cx="92480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978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523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trello.com/b/E9WQJSMl/jobboard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5C34A1-5B27-CA4E-922C-DA5E3652B8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Job-</a:t>
            </a:r>
            <a:r>
              <a:rPr lang="fr-FR" dirty="0" err="1"/>
              <a:t>Board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08AA296-4BC8-7140-97A4-EEF029B070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BOUNOIR Fabien</a:t>
            </a:r>
          </a:p>
          <a:p>
            <a:r>
              <a:rPr lang="fr-FR" dirty="0"/>
              <a:t>Pineau fabien</a:t>
            </a:r>
          </a:p>
        </p:txBody>
      </p:sp>
      <p:pic>
        <p:nvPicPr>
          <p:cNvPr id="1036" name="Picture 12" descr="Job Logo | LogoMesta">
            <a:extLst>
              <a:ext uri="{FF2B5EF4-FFF2-40B4-BE49-F238E27FC236}">
                <a16:creationId xmlns:a16="http://schemas.microsoft.com/office/drawing/2014/main" id="{259482CF-CB3D-2B49-AFBF-81229D44B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4" t="18391" r="29157" b="40536"/>
          <a:stretch/>
        </p:blipFill>
        <p:spPr bwMode="auto">
          <a:xfrm>
            <a:off x="1966062" y="4187452"/>
            <a:ext cx="2153994" cy="209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857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4359C-7CF3-EC41-9B1F-0CD6AE98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Visualisation donnée </a:t>
            </a:r>
            <a:r>
              <a:rPr lang="fr-FR" dirty="0" err="1"/>
              <a:t>bdd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2715B82-4FD2-9746-B304-D6D403224DEB}"/>
              </a:ext>
            </a:extLst>
          </p:cNvPr>
          <p:cNvSpPr txBox="1"/>
          <p:nvPr/>
        </p:nvSpPr>
        <p:spPr>
          <a:xfrm>
            <a:off x="693336" y="2069961"/>
            <a:ext cx="1879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Table Information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418F298-C138-FE45-AA64-FDF5BEFB3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00" y="2467738"/>
            <a:ext cx="11776400" cy="197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71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4359C-7CF3-EC41-9B1F-0CD6AE98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Visualisation donnée </a:t>
            </a:r>
            <a:r>
              <a:rPr lang="fr-FR" dirty="0" err="1"/>
              <a:t>bdd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2715B82-4FD2-9746-B304-D6D403224DEB}"/>
              </a:ext>
            </a:extLst>
          </p:cNvPr>
          <p:cNvSpPr txBox="1"/>
          <p:nvPr/>
        </p:nvSpPr>
        <p:spPr>
          <a:xfrm>
            <a:off x="693336" y="1758464"/>
            <a:ext cx="1879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Table Annonces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418F298-C138-FE45-AA64-FDF5BEFB3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00" y="2467738"/>
            <a:ext cx="11776400" cy="197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35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4359C-7CF3-EC41-9B1F-0CD6AE98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Visualisation donnée </a:t>
            </a:r>
            <a:r>
              <a:rPr lang="fr-FR" dirty="0" err="1"/>
              <a:t>bdd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2715B82-4FD2-9746-B304-D6D403224DEB}"/>
              </a:ext>
            </a:extLst>
          </p:cNvPr>
          <p:cNvSpPr txBox="1"/>
          <p:nvPr/>
        </p:nvSpPr>
        <p:spPr>
          <a:xfrm>
            <a:off x="693336" y="2009672"/>
            <a:ext cx="1879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Table Entreprises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88ECB3B-B6D4-E446-83D6-9B5DC06B2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1" y="2467738"/>
            <a:ext cx="11927393" cy="19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49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361F31-C606-F74E-BB0A-2C5D71D77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78" y="214103"/>
            <a:ext cx="11360800" cy="763600"/>
          </a:xfrm>
        </p:spPr>
        <p:txBody>
          <a:bodyPr/>
          <a:lstStyle/>
          <a:p>
            <a:r>
              <a:rPr lang="fr-FR" dirty="0"/>
              <a:t>Récupérations des Annonces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49F2459B-2C6D-CD49-A3CF-D1649CFB1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69"/>
          <a:stretch/>
        </p:blipFill>
        <p:spPr>
          <a:xfrm>
            <a:off x="3004458" y="831330"/>
            <a:ext cx="9083710" cy="5903002"/>
          </a:xfrm>
        </p:spPr>
      </p:pic>
    </p:spTree>
    <p:extLst>
      <p:ext uri="{BB962C8B-B14F-4D97-AF65-F5344CB8AC3E}">
        <p14:creationId xmlns:p14="http://schemas.microsoft.com/office/powerpoint/2010/main" val="2198296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CFB75B-34F7-9E4F-B65B-DE3BFF1CE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03" y="188617"/>
            <a:ext cx="11360800" cy="763600"/>
          </a:xfrm>
        </p:spPr>
        <p:txBody>
          <a:bodyPr/>
          <a:lstStyle/>
          <a:p>
            <a:r>
              <a:rPr lang="fr-FR" dirty="0"/>
              <a:t>Diagramme de séquence Connexion</a:t>
            </a:r>
          </a:p>
        </p:txBody>
      </p:sp>
      <p:pic>
        <p:nvPicPr>
          <p:cNvPr id="13" name="Espace réservé du contenu 12" descr="Une image contenant intérieur, table, carte, photo&#10;&#10;Description générée automatiquement">
            <a:extLst>
              <a:ext uri="{FF2B5EF4-FFF2-40B4-BE49-F238E27FC236}">
                <a16:creationId xmlns:a16="http://schemas.microsoft.com/office/drawing/2014/main" id="{338D2473-170C-C540-B2DE-1FC1FD8F6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9197" y="855893"/>
            <a:ext cx="8006366" cy="5813490"/>
          </a:xfrm>
        </p:spPr>
      </p:pic>
    </p:spTree>
    <p:extLst>
      <p:ext uri="{BB962C8B-B14F-4D97-AF65-F5344CB8AC3E}">
        <p14:creationId xmlns:p14="http://schemas.microsoft.com/office/powerpoint/2010/main" val="1092922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5D0B62-460C-F648-9AF5-CF0DF2994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 sz="3200" dirty="0"/>
              <a:t>Planification des tâches</a:t>
            </a:r>
            <a:endParaRPr lang="fr-FR" sz="3200" dirty="0"/>
          </a:p>
        </p:txBody>
      </p:sp>
      <p:pic>
        <p:nvPicPr>
          <p:cNvPr id="2052" name="Picture 4" descr="Trello Logo">
            <a:hlinkClick r:id="rId2"/>
            <a:extLst>
              <a:ext uri="{FF2B5EF4-FFF2-40B4-BE49-F238E27FC236}">
                <a16:creationId xmlns:a16="http://schemas.microsoft.com/office/drawing/2014/main" id="{AD2CD4A2-A469-4A4E-B69D-470E249EB5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91" y="1693773"/>
            <a:ext cx="3287448" cy="101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92;p18">
            <a:extLst>
              <a:ext uri="{FF2B5EF4-FFF2-40B4-BE49-F238E27FC236}">
                <a16:creationId xmlns:a16="http://schemas.microsoft.com/office/drawing/2014/main" id="{11C95345-7BA8-B34C-869D-4D9931C75FB0}"/>
              </a:ext>
            </a:extLst>
          </p:cNvPr>
          <p:cNvSpPr/>
          <p:nvPr/>
        </p:nvSpPr>
        <p:spPr>
          <a:xfrm>
            <a:off x="272557" y="4377830"/>
            <a:ext cx="11623835" cy="10031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38100" cap="flat" cmpd="sng">
            <a:solidFill>
              <a:srgbClr val="6C33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Google Shape;193;p18">
            <a:extLst>
              <a:ext uri="{FF2B5EF4-FFF2-40B4-BE49-F238E27FC236}">
                <a16:creationId xmlns:a16="http://schemas.microsoft.com/office/drawing/2014/main" id="{3E986F55-002C-6E43-B94C-339F2DA78067}"/>
              </a:ext>
            </a:extLst>
          </p:cNvPr>
          <p:cNvCxnSpPr>
            <a:cxnSpLocks/>
          </p:cNvCxnSpPr>
          <p:nvPr/>
        </p:nvCxnSpPr>
        <p:spPr>
          <a:xfrm>
            <a:off x="892478" y="4422532"/>
            <a:ext cx="10192" cy="97083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195;p18">
            <a:extLst>
              <a:ext uri="{FF2B5EF4-FFF2-40B4-BE49-F238E27FC236}">
                <a16:creationId xmlns:a16="http://schemas.microsoft.com/office/drawing/2014/main" id="{4A4BD2FA-6DFB-AC47-9D38-7D96642258F7}"/>
              </a:ext>
            </a:extLst>
          </p:cNvPr>
          <p:cNvSpPr txBox="1"/>
          <p:nvPr/>
        </p:nvSpPr>
        <p:spPr>
          <a:xfrm>
            <a:off x="421031" y="5332817"/>
            <a:ext cx="1378014" cy="72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1" dirty="0">
                <a:solidFill>
                  <a:srgbClr val="FF0000"/>
                </a:solidFill>
              </a:rPr>
              <a:t>28/09/2020</a:t>
            </a:r>
            <a:endParaRPr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" name="Google Shape;197;p18">
            <a:extLst>
              <a:ext uri="{FF2B5EF4-FFF2-40B4-BE49-F238E27FC236}">
                <a16:creationId xmlns:a16="http://schemas.microsoft.com/office/drawing/2014/main" id="{13A4E969-2F62-7248-91EC-735127D8C739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919102" y="3906869"/>
            <a:ext cx="0" cy="1967626"/>
          </a:xfrm>
          <a:prstGeom prst="straightConnector1">
            <a:avLst/>
          </a:prstGeom>
          <a:noFill/>
          <a:ln w="19050" cap="flat" cmpd="sng">
            <a:solidFill>
              <a:srgbClr val="6C33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98;p18">
            <a:extLst>
              <a:ext uri="{FF2B5EF4-FFF2-40B4-BE49-F238E27FC236}">
                <a16:creationId xmlns:a16="http://schemas.microsoft.com/office/drawing/2014/main" id="{E482B489-28E0-F345-9F25-E5F377B68456}"/>
              </a:ext>
            </a:extLst>
          </p:cNvPr>
          <p:cNvSpPr txBox="1"/>
          <p:nvPr/>
        </p:nvSpPr>
        <p:spPr>
          <a:xfrm>
            <a:off x="1114453" y="3428014"/>
            <a:ext cx="1609297" cy="478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>
                <a:solidFill>
                  <a:srgbClr val="6C33FF"/>
                </a:solidFill>
                <a:latin typeface="Lato"/>
                <a:ea typeface="Lato"/>
                <a:cs typeface="Lato"/>
                <a:sym typeface="Lato"/>
              </a:rPr>
              <a:t>Création basse de données</a:t>
            </a:r>
            <a:endParaRPr dirty="0">
              <a:solidFill>
                <a:srgbClr val="6C33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" name="Google Shape;199;p18">
            <a:extLst>
              <a:ext uri="{FF2B5EF4-FFF2-40B4-BE49-F238E27FC236}">
                <a16:creationId xmlns:a16="http://schemas.microsoft.com/office/drawing/2014/main" id="{C1E48F1C-8428-3E40-B79C-849C32E665A8}"/>
              </a:ext>
            </a:extLst>
          </p:cNvPr>
          <p:cNvCxnSpPr>
            <a:cxnSpLocks/>
          </p:cNvCxnSpPr>
          <p:nvPr/>
        </p:nvCxnSpPr>
        <p:spPr>
          <a:xfrm>
            <a:off x="2922348" y="4341557"/>
            <a:ext cx="11823" cy="1057418"/>
          </a:xfrm>
          <a:prstGeom prst="straightConnector1">
            <a:avLst/>
          </a:prstGeom>
          <a:noFill/>
          <a:ln w="19050" cap="flat" cmpd="sng">
            <a:solidFill>
              <a:srgbClr val="6C33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200;p18">
            <a:extLst>
              <a:ext uri="{FF2B5EF4-FFF2-40B4-BE49-F238E27FC236}">
                <a16:creationId xmlns:a16="http://schemas.microsoft.com/office/drawing/2014/main" id="{5454B41B-8E88-6049-84D1-248F5308D9D0}"/>
              </a:ext>
            </a:extLst>
          </p:cNvPr>
          <p:cNvSpPr txBox="1"/>
          <p:nvPr/>
        </p:nvSpPr>
        <p:spPr>
          <a:xfrm>
            <a:off x="2004024" y="3913020"/>
            <a:ext cx="1936164" cy="57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6C33FF"/>
                </a:solidFill>
                <a:latin typeface="Lato"/>
                <a:ea typeface="Lato"/>
                <a:cs typeface="Lato"/>
                <a:sym typeface="Lato"/>
              </a:rPr>
              <a:t>Création Site Internet</a:t>
            </a:r>
            <a:endParaRPr dirty="0">
              <a:solidFill>
                <a:srgbClr val="6C33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" name="Google Shape;201;p18">
            <a:extLst>
              <a:ext uri="{FF2B5EF4-FFF2-40B4-BE49-F238E27FC236}">
                <a16:creationId xmlns:a16="http://schemas.microsoft.com/office/drawing/2014/main" id="{C5416EC7-4C55-D74A-90C6-D17E81E26849}"/>
              </a:ext>
            </a:extLst>
          </p:cNvPr>
          <p:cNvSpPr txBox="1"/>
          <p:nvPr/>
        </p:nvSpPr>
        <p:spPr>
          <a:xfrm>
            <a:off x="2470907" y="5343018"/>
            <a:ext cx="1349067" cy="785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1" dirty="0">
                <a:solidFill>
                  <a:srgbClr val="6C33FF"/>
                </a:solidFill>
              </a:rPr>
              <a:t>01/10/2020</a:t>
            </a:r>
            <a:endParaRPr sz="1100" b="1" dirty="0">
              <a:solidFill>
                <a:srgbClr val="6C33FF"/>
              </a:solidFill>
            </a:endParaRPr>
          </a:p>
        </p:txBody>
      </p:sp>
      <p:cxnSp>
        <p:nvCxnSpPr>
          <p:cNvPr id="16" name="Google Shape;203;p18">
            <a:extLst>
              <a:ext uri="{FF2B5EF4-FFF2-40B4-BE49-F238E27FC236}">
                <a16:creationId xmlns:a16="http://schemas.microsoft.com/office/drawing/2014/main" id="{8F412D2E-D51F-0546-88AA-9C5B9F180039}"/>
              </a:ext>
            </a:extLst>
          </p:cNvPr>
          <p:cNvCxnSpPr>
            <a:stCxn id="17" idx="2"/>
          </p:cNvCxnSpPr>
          <p:nvPr/>
        </p:nvCxnSpPr>
        <p:spPr>
          <a:xfrm flipH="1">
            <a:off x="3820637" y="3508869"/>
            <a:ext cx="8562" cy="2242093"/>
          </a:xfrm>
          <a:prstGeom prst="straightConnector1">
            <a:avLst/>
          </a:prstGeom>
          <a:noFill/>
          <a:ln w="19050" cap="flat" cmpd="sng">
            <a:solidFill>
              <a:srgbClr val="6C33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04;p18">
            <a:extLst>
              <a:ext uri="{FF2B5EF4-FFF2-40B4-BE49-F238E27FC236}">
                <a16:creationId xmlns:a16="http://schemas.microsoft.com/office/drawing/2014/main" id="{7F0D50FF-068F-C445-8F6D-24E693B626FC}"/>
              </a:ext>
            </a:extLst>
          </p:cNvPr>
          <p:cNvSpPr txBox="1"/>
          <p:nvPr/>
        </p:nvSpPr>
        <p:spPr>
          <a:xfrm>
            <a:off x="2994032" y="2936866"/>
            <a:ext cx="1670332" cy="57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>
                <a:solidFill>
                  <a:srgbClr val="6C33FF"/>
                </a:solidFill>
                <a:latin typeface="Lato"/>
                <a:ea typeface="Lato"/>
                <a:cs typeface="Lato"/>
                <a:sym typeface="Lato"/>
              </a:rPr>
              <a:t>Finalisation CRUD</a:t>
            </a:r>
            <a:endParaRPr dirty="0">
              <a:solidFill>
                <a:srgbClr val="6C33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Google Shape;205;p18">
            <a:extLst>
              <a:ext uri="{FF2B5EF4-FFF2-40B4-BE49-F238E27FC236}">
                <a16:creationId xmlns:a16="http://schemas.microsoft.com/office/drawing/2014/main" id="{E7EF5D01-266F-E142-AC9C-A58CCAA1A4B1}"/>
              </a:ext>
            </a:extLst>
          </p:cNvPr>
          <p:cNvSpPr txBox="1"/>
          <p:nvPr/>
        </p:nvSpPr>
        <p:spPr>
          <a:xfrm>
            <a:off x="5476446" y="2846599"/>
            <a:ext cx="1418325" cy="57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dirty="0">
                <a:solidFill>
                  <a:srgbClr val="6C33FF"/>
                </a:solidFill>
                <a:latin typeface="Lato"/>
                <a:ea typeface="Lato"/>
                <a:cs typeface="Lato"/>
                <a:sym typeface="Lato"/>
              </a:rPr>
              <a:t>Authentification utilisateur</a:t>
            </a:r>
            <a:endParaRPr dirty="0">
              <a:solidFill>
                <a:srgbClr val="6C33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" name="Google Shape;206;p18">
            <a:extLst>
              <a:ext uri="{FF2B5EF4-FFF2-40B4-BE49-F238E27FC236}">
                <a16:creationId xmlns:a16="http://schemas.microsoft.com/office/drawing/2014/main" id="{70DC8F4B-E6B3-FA4A-8836-BC197454D4E2}"/>
              </a:ext>
            </a:extLst>
          </p:cNvPr>
          <p:cNvSpPr txBox="1"/>
          <p:nvPr/>
        </p:nvSpPr>
        <p:spPr>
          <a:xfrm>
            <a:off x="6467585" y="5255508"/>
            <a:ext cx="1378014" cy="57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1" dirty="0">
                <a:solidFill>
                  <a:srgbClr val="6C33FF"/>
                </a:solidFill>
              </a:rPr>
              <a:t>11/10/2020</a:t>
            </a:r>
            <a:endParaRPr sz="1100" b="1" dirty="0">
              <a:solidFill>
                <a:srgbClr val="6C33FF"/>
              </a:solidFill>
            </a:endParaRPr>
          </a:p>
        </p:txBody>
      </p:sp>
      <p:cxnSp>
        <p:nvCxnSpPr>
          <p:cNvPr id="20" name="Google Shape;207;p18">
            <a:extLst>
              <a:ext uri="{FF2B5EF4-FFF2-40B4-BE49-F238E27FC236}">
                <a16:creationId xmlns:a16="http://schemas.microsoft.com/office/drawing/2014/main" id="{AC75C47A-1040-2A4C-8AA9-27A0E671FC9B}"/>
              </a:ext>
            </a:extLst>
          </p:cNvPr>
          <p:cNvCxnSpPr>
            <a:cxnSpLocks/>
          </p:cNvCxnSpPr>
          <p:nvPr/>
        </p:nvCxnSpPr>
        <p:spPr>
          <a:xfrm>
            <a:off x="5809330" y="3838759"/>
            <a:ext cx="0" cy="1904052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1" name="Google Shape;208;p18">
            <a:extLst>
              <a:ext uri="{FF2B5EF4-FFF2-40B4-BE49-F238E27FC236}">
                <a16:creationId xmlns:a16="http://schemas.microsoft.com/office/drawing/2014/main" id="{8C9E193D-592D-5340-A2A4-3F2AC56830CD}"/>
              </a:ext>
            </a:extLst>
          </p:cNvPr>
          <p:cNvSpPr txBox="1"/>
          <p:nvPr/>
        </p:nvSpPr>
        <p:spPr>
          <a:xfrm>
            <a:off x="6363487" y="3456127"/>
            <a:ext cx="1101132" cy="72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6C33FF"/>
                </a:solidFill>
                <a:latin typeface="Lato"/>
                <a:ea typeface="Lato"/>
                <a:cs typeface="Lato"/>
                <a:sym typeface="Lato"/>
              </a:rPr>
              <a:t>Création </a:t>
            </a:r>
            <a:r>
              <a:rPr lang="fr" dirty="0" err="1">
                <a:solidFill>
                  <a:srgbClr val="6C33FF"/>
                </a:solidFill>
                <a:latin typeface="Lato"/>
                <a:ea typeface="Lato"/>
                <a:cs typeface="Lato"/>
                <a:sym typeface="Lato"/>
              </a:rPr>
              <a:t>Token</a:t>
            </a:r>
            <a:r>
              <a:rPr lang="fr" dirty="0">
                <a:solidFill>
                  <a:srgbClr val="6C33FF"/>
                </a:solidFill>
                <a:latin typeface="Lato"/>
                <a:ea typeface="Lato"/>
                <a:cs typeface="Lato"/>
                <a:sym typeface="Lato"/>
              </a:rPr>
              <a:t> Connexion</a:t>
            </a:r>
            <a:endParaRPr dirty="0">
              <a:solidFill>
                <a:srgbClr val="6C33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" name="Google Shape;209;p18">
            <a:extLst>
              <a:ext uri="{FF2B5EF4-FFF2-40B4-BE49-F238E27FC236}">
                <a16:creationId xmlns:a16="http://schemas.microsoft.com/office/drawing/2014/main" id="{80BCB17D-6A38-8A4F-95A9-3E19A44FD16F}"/>
              </a:ext>
            </a:extLst>
          </p:cNvPr>
          <p:cNvCxnSpPr>
            <a:cxnSpLocks/>
          </p:cNvCxnSpPr>
          <p:nvPr/>
        </p:nvCxnSpPr>
        <p:spPr>
          <a:xfrm>
            <a:off x="7947051" y="3770531"/>
            <a:ext cx="0" cy="1904052"/>
          </a:xfrm>
          <a:prstGeom prst="straightConnector1">
            <a:avLst/>
          </a:prstGeom>
          <a:noFill/>
          <a:ln w="19050" cap="flat" cmpd="sng">
            <a:solidFill>
              <a:srgbClr val="6C32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0;p18">
            <a:extLst>
              <a:ext uri="{FF2B5EF4-FFF2-40B4-BE49-F238E27FC236}">
                <a16:creationId xmlns:a16="http://schemas.microsoft.com/office/drawing/2014/main" id="{D0EB380D-37B2-B242-8842-DB19BCB5A1B9}"/>
              </a:ext>
            </a:extLst>
          </p:cNvPr>
          <p:cNvSpPr txBox="1"/>
          <p:nvPr/>
        </p:nvSpPr>
        <p:spPr>
          <a:xfrm>
            <a:off x="7171452" y="2946138"/>
            <a:ext cx="1609721" cy="92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6C33FF"/>
                </a:solidFill>
                <a:latin typeface="Lato"/>
                <a:ea typeface="Lato"/>
                <a:cs typeface="Lato"/>
                <a:sym typeface="Lato"/>
              </a:rPr>
              <a:t>Création page modification utilisateur</a:t>
            </a:r>
            <a:endParaRPr dirty="0">
              <a:solidFill>
                <a:srgbClr val="6C33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" name="Google Shape;211;p18">
            <a:extLst>
              <a:ext uri="{FF2B5EF4-FFF2-40B4-BE49-F238E27FC236}">
                <a16:creationId xmlns:a16="http://schemas.microsoft.com/office/drawing/2014/main" id="{6AC00ABD-BF0A-0141-9061-DE1B705E92E7}"/>
              </a:ext>
            </a:extLst>
          </p:cNvPr>
          <p:cNvSpPr txBox="1"/>
          <p:nvPr/>
        </p:nvSpPr>
        <p:spPr>
          <a:xfrm>
            <a:off x="4400450" y="5387443"/>
            <a:ext cx="1243882" cy="42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1" dirty="0">
                <a:solidFill>
                  <a:srgbClr val="008000"/>
                </a:solidFill>
              </a:rPr>
              <a:t>06/10/2020</a:t>
            </a:r>
            <a:endParaRPr sz="1100" b="1" dirty="0">
              <a:solidFill>
                <a:srgbClr val="008000"/>
              </a:solidFill>
            </a:endParaRPr>
          </a:p>
        </p:txBody>
      </p:sp>
      <p:cxnSp>
        <p:nvCxnSpPr>
          <p:cNvPr id="25" name="Google Shape;212;p18">
            <a:extLst>
              <a:ext uri="{FF2B5EF4-FFF2-40B4-BE49-F238E27FC236}">
                <a16:creationId xmlns:a16="http://schemas.microsoft.com/office/drawing/2014/main" id="{9CF5CE5A-B8A1-724A-A31C-EFDB5BE5EDCA}"/>
              </a:ext>
            </a:extLst>
          </p:cNvPr>
          <p:cNvCxnSpPr>
            <a:cxnSpLocks/>
          </p:cNvCxnSpPr>
          <p:nvPr/>
        </p:nvCxnSpPr>
        <p:spPr>
          <a:xfrm flipH="1">
            <a:off x="4840321" y="4199021"/>
            <a:ext cx="15366" cy="1259046"/>
          </a:xfrm>
          <a:prstGeom prst="straightConnector1">
            <a:avLst/>
          </a:prstGeom>
          <a:noFill/>
          <a:ln w="1905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13;p18">
            <a:extLst>
              <a:ext uri="{FF2B5EF4-FFF2-40B4-BE49-F238E27FC236}">
                <a16:creationId xmlns:a16="http://schemas.microsoft.com/office/drawing/2014/main" id="{AE079976-F409-1E47-83A2-B4622B517484}"/>
              </a:ext>
            </a:extLst>
          </p:cNvPr>
          <p:cNvSpPr txBox="1"/>
          <p:nvPr/>
        </p:nvSpPr>
        <p:spPr>
          <a:xfrm>
            <a:off x="3797207" y="3779534"/>
            <a:ext cx="2032774" cy="115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dirty="0" err="1">
                <a:solidFill>
                  <a:srgbClr val="008000"/>
                </a:solidFill>
                <a:latin typeface="Lato"/>
              </a:rPr>
              <a:t>Follow</a:t>
            </a:r>
            <a:r>
              <a:rPr lang="fr-FR" dirty="0">
                <a:solidFill>
                  <a:srgbClr val="008000"/>
                </a:solidFill>
                <a:latin typeface="Lato"/>
              </a:rPr>
              <a:t>-up n°1</a:t>
            </a:r>
            <a:endParaRPr dirty="0">
              <a:solidFill>
                <a:srgbClr val="008000"/>
              </a:solidFill>
              <a:latin typeface="Lato"/>
              <a:sym typeface="Lato"/>
            </a:endParaRPr>
          </a:p>
        </p:txBody>
      </p:sp>
      <p:cxnSp>
        <p:nvCxnSpPr>
          <p:cNvPr id="27" name="Google Shape;214;p18">
            <a:extLst>
              <a:ext uri="{FF2B5EF4-FFF2-40B4-BE49-F238E27FC236}">
                <a16:creationId xmlns:a16="http://schemas.microsoft.com/office/drawing/2014/main" id="{90B29685-3C4C-684D-A308-FB6FBA0F85DE}"/>
              </a:ext>
            </a:extLst>
          </p:cNvPr>
          <p:cNvCxnSpPr>
            <a:cxnSpLocks/>
          </p:cNvCxnSpPr>
          <p:nvPr/>
        </p:nvCxnSpPr>
        <p:spPr>
          <a:xfrm>
            <a:off x="6195249" y="3412291"/>
            <a:ext cx="0" cy="2179101"/>
          </a:xfrm>
          <a:prstGeom prst="straightConnector1">
            <a:avLst/>
          </a:prstGeom>
          <a:noFill/>
          <a:ln w="19050" cap="flat" cmpd="sng">
            <a:solidFill>
              <a:srgbClr val="6C32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15;p18">
            <a:extLst>
              <a:ext uri="{FF2B5EF4-FFF2-40B4-BE49-F238E27FC236}">
                <a16:creationId xmlns:a16="http://schemas.microsoft.com/office/drawing/2014/main" id="{8AD4B95A-B0EB-7C42-AAA7-501829D80C20}"/>
              </a:ext>
            </a:extLst>
          </p:cNvPr>
          <p:cNvSpPr txBox="1"/>
          <p:nvPr/>
        </p:nvSpPr>
        <p:spPr>
          <a:xfrm>
            <a:off x="5686132" y="5544123"/>
            <a:ext cx="1243882" cy="42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1">
                <a:solidFill>
                  <a:srgbClr val="6C33FF"/>
                </a:solidFill>
              </a:rPr>
              <a:t>25/03/2020</a:t>
            </a:r>
            <a:endParaRPr sz="1100" b="1">
              <a:solidFill>
                <a:srgbClr val="6C33FF"/>
              </a:solidFill>
            </a:endParaRPr>
          </a:p>
        </p:txBody>
      </p:sp>
      <p:cxnSp>
        <p:nvCxnSpPr>
          <p:cNvPr id="29" name="Google Shape;216;p18">
            <a:extLst>
              <a:ext uri="{FF2B5EF4-FFF2-40B4-BE49-F238E27FC236}">
                <a16:creationId xmlns:a16="http://schemas.microsoft.com/office/drawing/2014/main" id="{45418445-4749-B34B-842A-D2CD0DAE1C22}"/>
              </a:ext>
            </a:extLst>
          </p:cNvPr>
          <p:cNvCxnSpPr>
            <a:cxnSpLocks/>
          </p:cNvCxnSpPr>
          <p:nvPr/>
        </p:nvCxnSpPr>
        <p:spPr>
          <a:xfrm>
            <a:off x="6926809" y="4262076"/>
            <a:ext cx="11823" cy="1057418"/>
          </a:xfrm>
          <a:prstGeom prst="straightConnector1">
            <a:avLst/>
          </a:prstGeom>
          <a:noFill/>
          <a:ln w="19050" cap="flat" cmpd="sng">
            <a:solidFill>
              <a:srgbClr val="6C33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217;p18">
            <a:extLst>
              <a:ext uri="{FF2B5EF4-FFF2-40B4-BE49-F238E27FC236}">
                <a16:creationId xmlns:a16="http://schemas.microsoft.com/office/drawing/2014/main" id="{C0B95A75-7F0A-B445-9342-9DAFF7DEE60C}"/>
              </a:ext>
            </a:extLst>
          </p:cNvPr>
          <p:cNvSpPr txBox="1"/>
          <p:nvPr/>
        </p:nvSpPr>
        <p:spPr>
          <a:xfrm>
            <a:off x="7523968" y="5611310"/>
            <a:ext cx="1378014" cy="57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1" dirty="0">
                <a:solidFill>
                  <a:srgbClr val="6C33FF"/>
                </a:solidFill>
              </a:rPr>
              <a:t>12/10/2020</a:t>
            </a:r>
            <a:endParaRPr sz="1100" b="1" dirty="0">
              <a:solidFill>
                <a:srgbClr val="6C33FF"/>
              </a:solidFill>
            </a:endParaRPr>
          </a:p>
        </p:txBody>
      </p:sp>
      <p:sp>
        <p:nvSpPr>
          <p:cNvPr id="31" name="Google Shape;218;p18">
            <a:extLst>
              <a:ext uri="{FF2B5EF4-FFF2-40B4-BE49-F238E27FC236}">
                <a16:creationId xmlns:a16="http://schemas.microsoft.com/office/drawing/2014/main" id="{A57C99EB-C03F-F54B-923A-EC0E10C98D80}"/>
              </a:ext>
            </a:extLst>
          </p:cNvPr>
          <p:cNvSpPr txBox="1"/>
          <p:nvPr/>
        </p:nvSpPr>
        <p:spPr>
          <a:xfrm>
            <a:off x="10260828" y="2858684"/>
            <a:ext cx="1181912" cy="57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fr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in du Projet</a:t>
            </a:r>
            <a:endParaRPr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" name="Google Shape;219;p18">
            <a:extLst>
              <a:ext uri="{FF2B5EF4-FFF2-40B4-BE49-F238E27FC236}">
                <a16:creationId xmlns:a16="http://schemas.microsoft.com/office/drawing/2014/main" id="{26A493B8-7BD4-8444-9D53-009E0ACAACA9}"/>
              </a:ext>
            </a:extLst>
          </p:cNvPr>
          <p:cNvCxnSpPr>
            <a:cxnSpLocks/>
          </p:cNvCxnSpPr>
          <p:nvPr/>
        </p:nvCxnSpPr>
        <p:spPr>
          <a:xfrm>
            <a:off x="10851784" y="3225521"/>
            <a:ext cx="0" cy="2717896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220;p18">
            <a:extLst>
              <a:ext uri="{FF2B5EF4-FFF2-40B4-BE49-F238E27FC236}">
                <a16:creationId xmlns:a16="http://schemas.microsoft.com/office/drawing/2014/main" id="{9ABB5173-820F-F143-90BF-446B1597DF57}"/>
              </a:ext>
            </a:extLst>
          </p:cNvPr>
          <p:cNvSpPr txBox="1"/>
          <p:nvPr/>
        </p:nvSpPr>
        <p:spPr>
          <a:xfrm>
            <a:off x="10509198" y="5913131"/>
            <a:ext cx="1378014" cy="57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1" dirty="0">
                <a:solidFill>
                  <a:srgbClr val="FFFF00"/>
                </a:solidFill>
              </a:rPr>
              <a:t>18/10/2020</a:t>
            </a:r>
            <a:endParaRPr sz="1100" b="1" dirty="0">
              <a:solidFill>
                <a:srgbClr val="FFFF00"/>
              </a:solidFill>
            </a:endParaRPr>
          </a:p>
        </p:txBody>
      </p:sp>
      <p:sp>
        <p:nvSpPr>
          <p:cNvPr id="69" name="Google Shape;198;p18">
            <a:extLst>
              <a:ext uri="{FF2B5EF4-FFF2-40B4-BE49-F238E27FC236}">
                <a16:creationId xmlns:a16="http://schemas.microsoft.com/office/drawing/2014/main" id="{9C72EBFB-CACB-1A47-8F39-7DD30103FD57}"/>
              </a:ext>
            </a:extLst>
          </p:cNvPr>
          <p:cNvSpPr txBox="1"/>
          <p:nvPr/>
        </p:nvSpPr>
        <p:spPr>
          <a:xfrm>
            <a:off x="162546" y="4004808"/>
            <a:ext cx="2142820" cy="478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Démarrage projet</a:t>
            </a:r>
          </a:p>
        </p:txBody>
      </p:sp>
      <p:sp>
        <p:nvSpPr>
          <p:cNvPr id="72" name="Google Shape;201;p18">
            <a:extLst>
              <a:ext uri="{FF2B5EF4-FFF2-40B4-BE49-F238E27FC236}">
                <a16:creationId xmlns:a16="http://schemas.microsoft.com/office/drawing/2014/main" id="{9CD4F136-4029-774B-9220-5606FD6D7F2F}"/>
              </a:ext>
            </a:extLst>
          </p:cNvPr>
          <p:cNvSpPr txBox="1"/>
          <p:nvPr/>
        </p:nvSpPr>
        <p:spPr>
          <a:xfrm>
            <a:off x="1421701" y="5817317"/>
            <a:ext cx="1349067" cy="785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1" dirty="0">
                <a:solidFill>
                  <a:srgbClr val="6C33FF"/>
                </a:solidFill>
              </a:rPr>
              <a:t>29/10/2020</a:t>
            </a:r>
            <a:endParaRPr sz="1100" b="1" dirty="0">
              <a:solidFill>
                <a:srgbClr val="6C33FF"/>
              </a:solidFill>
            </a:endParaRPr>
          </a:p>
        </p:txBody>
      </p:sp>
      <p:sp>
        <p:nvSpPr>
          <p:cNvPr id="73" name="Google Shape;211;p18">
            <a:extLst>
              <a:ext uri="{FF2B5EF4-FFF2-40B4-BE49-F238E27FC236}">
                <a16:creationId xmlns:a16="http://schemas.microsoft.com/office/drawing/2014/main" id="{FA241876-EAF8-AD4D-BC0C-D3BD5ED85E7D}"/>
              </a:ext>
            </a:extLst>
          </p:cNvPr>
          <p:cNvSpPr txBox="1"/>
          <p:nvPr/>
        </p:nvSpPr>
        <p:spPr>
          <a:xfrm>
            <a:off x="3408257" y="5674583"/>
            <a:ext cx="1243882" cy="42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1" dirty="0">
                <a:solidFill>
                  <a:srgbClr val="6C33FF"/>
                </a:solidFill>
              </a:rPr>
              <a:t>03/10/2020</a:t>
            </a:r>
            <a:endParaRPr sz="1100" b="1" dirty="0">
              <a:solidFill>
                <a:srgbClr val="6C33FF"/>
              </a:solidFill>
            </a:endParaRPr>
          </a:p>
        </p:txBody>
      </p:sp>
      <p:cxnSp>
        <p:nvCxnSpPr>
          <p:cNvPr id="76" name="Google Shape;212;p18">
            <a:extLst>
              <a:ext uri="{FF2B5EF4-FFF2-40B4-BE49-F238E27FC236}">
                <a16:creationId xmlns:a16="http://schemas.microsoft.com/office/drawing/2014/main" id="{34CA90B5-521E-B148-A117-7840461813CC}"/>
              </a:ext>
            </a:extLst>
          </p:cNvPr>
          <p:cNvCxnSpPr>
            <a:cxnSpLocks/>
          </p:cNvCxnSpPr>
          <p:nvPr/>
        </p:nvCxnSpPr>
        <p:spPr>
          <a:xfrm flipH="1">
            <a:off x="8842693" y="4240240"/>
            <a:ext cx="15366" cy="1259046"/>
          </a:xfrm>
          <a:prstGeom prst="straightConnector1">
            <a:avLst/>
          </a:prstGeom>
          <a:noFill/>
          <a:ln w="1905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218;p18">
            <a:extLst>
              <a:ext uri="{FF2B5EF4-FFF2-40B4-BE49-F238E27FC236}">
                <a16:creationId xmlns:a16="http://schemas.microsoft.com/office/drawing/2014/main" id="{064E7B57-25A1-8342-A05D-7A3103D19036}"/>
              </a:ext>
            </a:extLst>
          </p:cNvPr>
          <p:cNvSpPr txBox="1"/>
          <p:nvPr/>
        </p:nvSpPr>
        <p:spPr>
          <a:xfrm>
            <a:off x="8248413" y="3835974"/>
            <a:ext cx="1322504" cy="57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dirty="0" err="1">
                <a:solidFill>
                  <a:srgbClr val="008000"/>
                </a:solidFill>
                <a:latin typeface="Lato"/>
              </a:rPr>
              <a:t>Follow</a:t>
            </a:r>
            <a:r>
              <a:rPr lang="fr-FR" dirty="0">
                <a:solidFill>
                  <a:srgbClr val="008000"/>
                </a:solidFill>
                <a:latin typeface="Lato"/>
              </a:rPr>
              <a:t>-up n°2</a:t>
            </a:r>
            <a:endParaRPr lang="fr-FR" dirty="0">
              <a:solidFill>
                <a:srgbClr val="008000"/>
              </a:solidFill>
              <a:latin typeface="Lato"/>
              <a:sym typeface="Lato"/>
            </a:endParaRPr>
          </a:p>
        </p:txBody>
      </p:sp>
      <p:sp>
        <p:nvSpPr>
          <p:cNvPr id="80" name="Google Shape;211;p18">
            <a:extLst>
              <a:ext uri="{FF2B5EF4-FFF2-40B4-BE49-F238E27FC236}">
                <a16:creationId xmlns:a16="http://schemas.microsoft.com/office/drawing/2014/main" id="{005FEFDE-19D3-734D-A096-FC8BBA65AE3B}"/>
              </a:ext>
            </a:extLst>
          </p:cNvPr>
          <p:cNvSpPr txBox="1"/>
          <p:nvPr/>
        </p:nvSpPr>
        <p:spPr>
          <a:xfrm>
            <a:off x="8465448" y="5493438"/>
            <a:ext cx="1243882" cy="42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1" dirty="0">
                <a:solidFill>
                  <a:srgbClr val="008000"/>
                </a:solidFill>
              </a:rPr>
              <a:t>15/10/2020</a:t>
            </a:r>
            <a:endParaRPr sz="1100" b="1" dirty="0">
              <a:solidFill>
                <a:srgbClr val="008000"/>
              </a:solidFill>
            </a:endParaRPr>
          </a:p>
        </p:txBody>
      </p:sp>
      <p:pic>
        <p:nvPicPr>
          <p:cNvPr id="4" name="Image 3" descr="Une image contenant intérieur, moniteur, assis, ordinateur&#10;&#10;Description générée automatiquement">
            <a:extLst>
              <a:ext uri="{FF2B5EF4-FFF2-40B4-BE49-F238E27FC236}">
                <a16:creationId xmlns:a16="http://schemas.microsoft.com/office/drawing/2014/main" id="{F149667E-484B-2645-96DB-8960718E0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091" y="352026"/>
            <a:ext cx="4264304" cy="2184071"/>
          </a:xfrm>
          <a:prstGeom prst="rect">
            <a:avLst/>
          </a:prstGeom>
        </p:spPr>
      </p:pic>
      <p:cxnSp>
        <p:nvCxnSpPr>
          <p:cNvPr id="37" name="Google Shape;209;p18">
            <a:extLst>
              <a:ext uri="{FF2B5EF4-FFF2-40B4-BE49-F238E27FC236}">
                <a16:creationId xmlns:a16="http://schemas.microsoft.com/office/drawing/2014/main" id="{EE40A609-CDB5-454A-BDCB-A4063B549BA7}"/>
              </a:ext>
            </a:extLst>
          </p:cNvPr>
          <p:cNvCxnSpPr>
            <a:cxnSpLocks/>
          </p:cNvCxnSpPr>
          <p:nvPr/>
        </p:nvCxnSpPr>
        <p:spPr>
          <a:xfrm>
            <a:off x="10000356" y="3887207"/>
            <a:ext cx="0" cy="1904052"/>
          </a:xfrm>
          <a:prstGeom prst="straightConnector1">
            <a:avLst/>
          </a:prstGeom>
          <a:noFill/>
          <a:ln w="19050" cap="flat" cmpd="sng">
            <a:solidFill>
              <a:srgbClr val="6C32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210;p18">
            <a:extLst>
              <a:ext uri="{FF2B5EF4-FFF2-40B4-BE49-F238E27FC236}">
                <a16:creationId xmlns:a16="http://schemas.microsoft.com/office/drawing/2014/main" id="{A820D748-72BD-A448-BAC1-6504066DE618}"/>
              </a:ext>
            </a:extLst>
          </p:cNvPr>
          <p:cNvSpPr txBox="1"/>
          <p:nvPr/>
        </p:nvSpPr>
        <p:spPr>
          <a:xfrm>
            <a:off x="9185222" y="3343443"/>
            <a:ext cx="1609721" cy="57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6C33FF"/>
                </a:solidFill>
                <a:latin typeface="Lato"/>
                <a:ea typeface="Lato"/>
                <a:cs typeface="Lato"/>
                <a:sym typeface="Lato"/>
              </a:rPr>
              <a:t>Création page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6C33FF"/>
                </a:solidFill>
                <a:latin typeface="Lato"/>
                <a:ea typeface="Lato"/>
                <a:cs typeface="Lato"/>
                <a:sym typeface="Lato"/>
              </a:rPr>
              <a:t>admin</a:t>
            </a:r>
            <a:endParaRPr dirty="0">
              <a:solidFill>
                <a:srgbClr val="6C33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" name="Google Shape;217;p18">
            <a:extLst>
              <a:ext uri="{FF2B5EF4-FFF2-40B4-BE49-F238E27FC236}">
                <a16:creationId xmlns:a16="http://schemas.microsoft.com/office/drawing/2014/main" id="{FA871512-CDA4-F145-AEF9-26F8A230058B}"/>
              </a:ext>
            </a:extLst>
          </p:cNvPr>
          <p:cNvSpPr txBox="1"/>
          <p:nvPr/>
        </p:nvSpPr>
        <p:spPr>
          <a:xfrm>
            <a:off x="9557429" y="5726161"/>
            <a:ext cx="1378014" cy="57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1" dirty="0">
                <a:solidFill>
                  <a:srgbClr val="6C33FF"/>
                </a:solidFill>
              </a:rPr>
              <a:t>12/10/2020</a:t>
            </a:r>
            <a:endParaRPr sz="1100" b="1" dirty="0">
              <a:solidFill>
                <a:srgbClr val="6C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790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3C4D1D-84BA-904C-8118-C0027BDA7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76443"/>
            <a:ext cx="11360800" cy="763600"/>
          </a:xfrm>
        </p:spPr>
        <p:txBody>
          <a:bodyPr/>
          <a:lstStyle/>
          <a:p>
            <a:r>
              <a:rPr lang="fr-FR" sz="3200" dirty="0"/>
              <a:t>Page Principal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BC035C-1AC1-5D48-BE91-F80D867C5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584" y="783010"/>
            <a:ext cx="6781014" cy="341139"/>
          </a:xfrm>
          <a:prstGeom prst="rect">
            <a:avLst/>
          </a:prstGeom>
        </p:spPr>
      </p:pic>
      <p:pic>
        <p:nvPicPr>
          <p:cNvPr id="13" name="Espace réservé du contenu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49D3845F-4DF3-284C-9DE8-D5760978D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9725"/>
          <a:stretch/>
        </p:blipFill>
        <p:spPr>
          <a:xfrm>
            <a:off x="189936" y="2121031"/>
            <a:ext cx="8028979" cy="4530101"/>
          </a:xfr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415433A-296E-C448-A779-0CB246A1C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584" y="1560693"/>
            <a:ext cx="6781014" cy="33417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690F376-BE67-2741-B2C6-8874B71F8157}"/>
              </a:ext>
            </a:extLst>
          </p:cNvPr>
          <p:cNvSpPr txBox="1"/>
          <p:nvPr/>
        </p:nvSpPr>
        <p:spPr>
          <a:xfrm>
            <a:off x="5346567" y="1253123"/>
            <a:ext cx="2601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UTILISATEUR NORMAL: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4BE2EDB-155B-E149-94E0-17BE3D391E19}"/>
              </a:ext>
            </a:extLst>
          </p:cNvPr>
          <p:cNvSpPr txBox="1"/>
          <p:nvPr/>
        </p:nvSpPr>
        <p:spPr>
          <a:xfrm>
            <a:off x="5346567" y="500355"/>
            <a:ext cx="2601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UTILISATEUR ADMIN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A0C3D9E-BEB9-6D42-9BED-0B7A006669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65"/>
          <a:stretch/>
        </p:blipFill>
        <p:spPr>
          <a:xfrm>
            <a:off x="189936" y="2382983"/>
            <a:ext cx="8028979" cy="4268150"/>
          </a:xfrm>
          <a:prstGeom prst="rect">
            <a:avLst/>
          </a:prstGeom>
        </p:spPr>
      </p:pic>
      <p:pic>
        <p:nvPicPr>
          <p:cNvPr id="1026" name="Picture 2" descr="raster and vector difference">
            <a:extLst>
              <a:ext uri="{FF2B5EF4-FFF2-40B4-BE49-F238E27FC236}">
                <a16:creationId xmlns:a16="http://schemas.microsoft.com/office/drawing/2014/main" id="{6101807C-BF3C-FD47-AD4F-D16F20543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375" y="4792943"/>
            <a:ext cx="2898689" cy="185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628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3C4D1D-84BA-904C-8118-C0027BDA7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76443"/>
            <a:ext cx="11360800" cy="763600"/>
          </a:xfrm>
        </p:spPr>
        <p:txBody>
          <a:bodyPr/>
          <a:lstStyle/>
          <a:p>
            <a:r>
              <a:rPr lang="fr-FR" sz="3200" dirty="0"/>
              <a:t>DÉTAILLE DE L’ANNONCE</a:t>
            </a:r>
          </a:p>
        </p:txBody>
      </p:sp>
      <p:pic>
        <p:nvPicPr>
          <p:cNvPr id="11" name="Espace réservé du contenu 10" descr="Une image contenant capture d’écran, moniteur, ordinateur, écran&#10;&#10;Description générée automatiquement">
            <a:extLst>
              <a:ext uri="{FF2B5EF4-FFF2-40B4-BE49-F238E27FC236}">
                <a16:creationId xmlns:a16="http://schemas.microsoft.com/office/drawing/2014/main" id="{23FB120C-117A-E649-92E4-F4867F762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725" b="50178"/>
          <a:stretch/>
        </p:blipFill>
        <p:spPr>
          <a:xfrm>
            <a:off x="1452138" y="1140043"/>
            <a:ext cx="9287724" cy="2327590"/>
          </a:xfrm>
        </p:spPr>
      </p:pic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70894CEE-BF92-4040-A2FE-415778ABE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96" y="3920021"/>
            <a:ext cx="4303674" cy="224288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EB0AE268-7421-A94D-8409-4B62E228263F}"/>
              </a:ext>
            </a:extLst>
          </p:cNvPr>
          <p:cNvSpPr txBox="1"/>
          <p:nvPr/>
        </p:nvSpPr>
        <p:spPr>
          <a:xfrm>
            <a:off x="1659734" y="6180983"/>
            <a:ext cx="2601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CONNECTÉ</a:t>
            </a:r>
          </a:p>
        </p:txBody>
      </p:sp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876CA6-00DF-8646-B5FE-817076F7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110" y="3763008"/>
            <a:ext cx="3724989" cy="2417975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92667132-DD0C-2A49-B256-83EB2F053BF1}"/>
              </a:ext>
            </a:extLst>
          </p:cNvPr>
          <p:cNvSpPr txBox="1"/>
          <p:nvPr/>
        </p:nvSpPr>
        <p:spPr>
          <a:xfrm>
            <a:off x="8139705" y="6168581"/>
            <a:ext cx="2601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NON CONNECTÉ</a:t>
            </a:r>
          </a:p>
        </p:txBody>
      </p:sp>
      <p:sp>
        <p:nvSpPr>
          <p:cNvPr id="23" name="Flèche vers le bas 22">
            <a:extLst>
              <a:ext uri="{FF2B5EF4-FFF2-40B4-BE49-F238E27FC236}">
                <a16:creationId xmlns:a16="http://schemas.microsoft.com/office/drawing/2014/main" id="{AA717CB7-0188-B94D-8D4B-B162A1F241FF}"/>
              </a:ext>
            </a:extLst>
          </p:cNvPr>
          <p:cNvSpPr/>
          <p:nvPr/>
        </p:nvSpPr>
        <p:spPr>
          <a:xfrm rot="20145187">
            <a:off x="9080528" y="3016065"/>
            <a:ext cx="516470" cy="1046687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 vers le bas 23">
            <a:extLst>
              <a:ext uri="{FF2B5EF4-FFF2-40B4-BE49-F238E27FC236}">
                <a16:creationId xmlns:a16="http://schemas.microsoft.com/office/drawing/2014/main" id="{DB0A7F70-9690-E247-A41A-C168FF2FEB1F}"/>
              </a:ext>
            </a:extLst>
          </p:cNvPr>
          <p:cNvSpPr/>
          <p:nvPr/>
        </p:nvSpPr>
        <p:spPr>
          <a:xfrm rot="1541293">
            <a:off x="2916969" y="3099973"/>
            <a:ext cx="516470" cy="1046687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4" name="Picture 2" descr="Primobat construction de villa en direct artisan | Primobat | Occitanie">
            <a:extLst>
              <a:ext uri="{FF2B5EF4-FFF2-40B4-BE49-F238E27FC236}">
                <a16:creationId xmlns:a16="http://schemas.microsoft.com/office/drawing/2014/main" id="{8A0F1C5C-0448-1648-B74C-E8EEB93F7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5020">
            <a:off x="6335484" y="2519917"/>
            <a:ext cx="709501" cy="70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347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3C4D1D-84BA-904C-8118-C0027BDA7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76443"/>
            <a:ext cx="11360800" cy="763600"/>
          </a:xfrm>
        </p:spPr>
        <p:txBody>
          <a:bodyPr/>
          <a:lstStyle/>
          <a:p>
            <a:r>
              <a:rPr lang="fr-FR" sz="3200" dirty="0"/>
              <a:t>Page de modification</a:t>
            </a:r>
          </a:p>
        </p:txBody>
      </p:sp>
      <p:pic>
        <p:nvPicPr>
          <p:cNvPr id="8" name="Image 7" descr="Une image contenant capture d’écran, moniteur, écran, ordinateur&#10;&#10;Description générée automatiquement">
            <a:extLst>
              <a:ext uri="{FF2B5EF4-FFF2-40B4-BE49-F238E27FC236}">
                <a16:creationId xmlns:a16="http://schemas.microsoft.com/office/drawing/2014/main" id="{5BD95635-C122-124B-B26B-4667C962A6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56"/>
          <a:stretch/>
        </p:blipFill>
        <p:spPr>
          <a:xfrm>
            <a:off x="1629103" y="1437045"/>
            <a:ext cx="8933793" cy="504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92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804861-B31C-1E40-BBD4-41E69C0D0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64767"/>
            <a:ext cx="11360800" cy="763600"/>
          </a:xfrm>
        </p:spPr>
        <p:txBody>
          <a:bodyPr/>
          <a:lstStyle/>
          <a:p>
            <a:r>
              <a:rPr lang="fr-FR" dirty="0"/>
              <a:t>Page ADMIN</a:t>
            </a:r>
          </a:p>
        </p:txBody>
      </p:sp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C85105DA-426B-254E-8FB2-C5A0B426A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704" y="1288923"/>
            <a:ext cx="9508806" cy="534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1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4A0FB6-2DCD-7441-8063-D94F9D26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 dirty="0"/>
              <a:t>Présentation générale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224241-923D-6C43-B495-3276906E4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Crée un site Internet</a:t>
            </a:r>
          </a:p>
          <a:p>
            <a:pPr lvl="1"/>
            <a:r>
              <a:rPr lang="fr-FR" sz="2200" dirty="0"/>
              <a:t>Mettre en avant des offres d’emploie</a:t>
            </a:r>
          </a:p>
          <a:p>
            <a:pPr lvl="1"/>
            <a:r>
              <a:rPr lang="fr-FR" sz="2200" dirty="0"/>
              <a:t>Pour postuler à ces offres</a:t>
            </a:r>
          </a:p>
          <a:p>
            <a:pPr lvl="1"/>
            <a:r>
              <a:rPr lang="fr-FR" sz="2200" dirty="0"/>
              <a:t>Pour crée un compte / se connecter</a:t>
            </a:r>
          </a:p>
          <a:p>
            <a:pPr lvl="1"/>
            <a:r>
              <a:rPr lang="fr-FR" sz="2200" dirty="0"/>
              <a:t>Administrer la base de donnée</a:t>
            </a:r>
          </a:p>
        </p:txBody>
      </p:sp>
      <p:pic>
        <p:nvPicPr>
          <p:cNvPr id="4" name="Picture 12" descr="Job Logo | LogoMesta">
            <a:extLst>
              <a:ext uri="{FF2B5EF4-FFF2-40B4-BE49-F238E27FC236}">
                <a16:creationId xmlns:a16="http://schemas.microsoft.com/office/drawing/2014/main" id="{4E55EB90-1287-3F4A-9A10-E66D6DAEE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4" t="18391" r="29157" b="40536"/>
          <a:stretch/>
        </p:blipFill>
        <p:spPr bwMode="auto">
          <a:xfrm>
            <a:off x="8605402" y="2516661"/>
            <a:ext cx="2153994" cy="209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104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A1CB22-DFD5-ED4B-842A-AF87A84F4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réalisés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CF970C7-D897-894B-9934-519009DC8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934" y="1268980"/>
            <a:ext cx="8495779" cy="550950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990BBCC-2E63-674A-99C9-2A7FF59FFF81}"/>
              </a:ext>
            </a:extLst>
          </p:cNvPr>
          <p:cNvSpPr txBox="1"/>
          <p:nvPr/>
        </p:nvSpPr>
        <p:spPr>
          <a:xfrm>
            <a:off x="4573088" y="868870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Récupération des annonces</a:t>
            </a:r>
          </a:p>
        </p:txBody>
      </p:sp>
    </p:spTree>
    <p:extLst>
      <p:ext uri="{BB962C8B-B14F-4D97-AF65-F5344CB8AC3E}">
        <p14:creationId xmlns:p14="http://schemas.microsoft.com/office/powerpoint/2010/main" val="2391119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3C4D1D-84BA-904C-8118-C0027BDA7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76443"/>
            <a:ext cx="11360800" cy="763600"/>
          </a:xfrm>
        </p:spPr>
        <p:txBody>
          <a:bodyPr/>
          <a:lstStyle/>
          <a:p>
            <a:r>
              <a:rPr lang="fr-FR" sz="3200" dirty="0"/>
              <a:t>Test réalisés</a:t>
            </a:r>
          </a:p>
        </p:txBody>
      </p:sp>
      <p:pic>
        <p:nvPicPr>
          <p:cNvPr id="5" name="Image 4" descr="Une image contenant capture d’écran, moniteur, écran, tenant&#10;&#10;Description générée automatiquement">
            <a:extLst>
              <a:ext uri="{FF2B5EF4-FFF2-40B4-BE49-F238E27FC236}">
                <a16:creationId xmlns:a16="http://schemas.microsoft.com/office/drawing/2014/main" id="{57332626-DEA3-EB48-BE6B-8B2C2873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695" y="1987726"/>
            <a:ext cx="9379227" cy="466279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A3227DA-A59B-6F4E-9BBF-8EB1A44484C0}"/>
              </a:ext>
            </a:extLst>
          </p:cNvPr>
          <p:cNvSpPr txBox="1"/>
          <p:nvPr/>
        </p:nvSpPr>
        <p:spPr>
          <a:xfrm>
            <a:off x="3393176" y="1464506"/>
            <a:ext cx="6045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Test route pour changer le </a:t>
            </a:r>
            <a:r>
              <a:rPr lang="fr-FR" sz="2800" dirty="0" err="1">
                <a:solidFill>
                  <a:schemeClr val="bg1"/>
                </a:solidFill>
              </a:rPr>
              <a:t>password</a:t>
            </a:r>
            <a:endParaRPr lang="fr-F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357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3C4D1D-84BA-904C-8118-C0027BDA7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76443"/>
            <a:ext cx="11360800" cy="763600"/>
          </a:xfrm>
        </p:spPr>
        <p:txBody>
          <a:bodyPr/>
          <a:lstStyle/>
          <a:p>
            <a:r>
              <a:rPr lang="fr-FR" sz="3200" dirty="0"/>
              <a:t>Test réalisés</a:t>
            </a:r>
          </a:p>
        </p:txBody>
      </p:sp>
      <p:pic>
        <p:nvPicPr>
          <p:cNvPr id="11" name="Image 10" descr="Une image contenant capture d’écran, moniteur, écran, tenant&#10;&#10;Description générée automatiquement">
            <a:extLst>
              <a:ext uri="{FF2B5EF4-FFF2-40B4-BE49-F238E27FC236}">
                <a16:creationId xmlns:a16="http://schemas.microsoft.com/office/drawing/2014/main" id="{3812A514-6D63-4841-8D91-12C91D7FF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72" y="1727774"/>
            <a:ext cx="10015256" cy="497646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E1B6318-361C-D64B-820E-766159F1F901}"/>
              </a:ext>
            </a:extLst>
          </p:cNvPr>
          <p:cNvSpPr txBox="1"/>
          <p:nvPr/>
        </p:nvSpPr>
        <p:spPr>
          <a:xfrm>
            <a:off x="4731027" y="1203076"/>
            <a:ext cx="2291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Ajout Personne</a:t>
            </a:r>
          </a:p>
        </p:txBody>
      </p:sp>
    </p:spTree>
    <p:extLst>
      <p:ext uri="{BB962C8B-B14F-4D97-AF65-F5344CB8AC3E}">
        <p14:creationId xmlns:p14="http://schemas.microsoft.com/office/powerpoint/2010/main" val="1024140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F7DB90-1358-0044-A784-614FE4AD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Contribution Equipe</a:t>
            </a:r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414651BF-4617-224E-8E66-21390FB643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6907085"/>
              </p:ext>
            </p:extLst>
          </p:nvPr>
        </p:nvGraphicFramePr>
        <p:xfrm>
          <a:off x="-122461" y="2118874"/>
          <a:ext cx="4084861" cy="3040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Image 9">
            <a:extLst>
              <a:ext uri="{FF2B5EF4-FFF2-40B4-BE49-F238E27FC236}">
                <a16:creationId xmlns:a16="http://schemas.microsoft.com/office/drawing/2014/main" id="{6C087857-F645-9D40-BBFE-6A114F15C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226088"/>
            <a:ext cx="7956549" cy="448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68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1">
            <a:extLst>
              <a:ext uri="{FF2B5EF4-FFF2-40B4-BE49-F238E27FC236}">
                <a16:creationId xmlns:a16="http://schemas.microsoft.com/office/drawing/2014/main" id="{87B8AB24-C8A8-4C14-BDC0-EFD969228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/>
          <a:lstStyle/>
          <a:p>
            <a:r>
              <a:rPr lang="en-US" dirty="0"/>
              <a:t>TECHNOLOGIE UTILISÉE</a:t>
            </a:r>
          </a:p>
        </p:txBody>
      </p:sp>
      <p:pic>
        <p:nvPicPr>
          <p:cNvPr id="1026" name="Picture 2" descr="Les technologies Front et Back à maîtriser en 2019 | XXE">
            <a:extLst>
              <a:ext uri="{FF2B5EF4-FFF2-40B4-BE49-F238E27FC236}">
                <a16:creationId xmlns:a16="http://schemas.microsoft.com/office/drawing/2014/main" id="{E6033A94-82E9-084A-8D3E-E6567A7DA5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7" b="11075"/>
          <a:stretch/>
        </p:blipFill>
        <p:spPr bwMode="auto">
          <a:xfrm>
            <a:off x="415600" y="1536633"/>
            <a:ext cx="11360800" cy="45552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17EEE00-70F5-AD4F-B165-8B3AE2DAD652}"/>
              </a:ext>
            </a:extLst>
          </p:cNvPr>
          <p:cNvSpPr txBox="1"/>
          <p:nvPr/>
        </p:nvSpPr>
        <p:spPr>
          <a:xfrm>
            <a:off x="7191460" y="5496025"/>
            <a:ext cx="3792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Node.Js</a:t>
            </a:r>
            <a:r>
              <a:rPr lang="fr-FR" b="1" dirty="0">
                <a:solidFill>
                  <a:schemeClr val="bg1"/>
                </a:solidFill>
              </a:rPr>
              <a:t> + Express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F43D610-47EE-454F-9A06-DD56D37FFD28}"/>
              </a:ext>
            </a:extLst>
          </p:cNvPr>
          <p:cNvSpPr txBox="1"/>
          <p:nvPr/>
        </p:nvSpPr>
        <p:spPr>
          <a:xfrm>
            <a:off x="1305279" y="5496025"/>
            <a:ext cx="3792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HTML + CSS / </a:t>
            </a:r>
            <a:r>
              <a:rPr lang="fr-FR" b="1" dirty="0" err="1">
                <a:solidFill>
                  <a:schemeClr val="bg1"/>
                </a:solidFill>
              </a:rPr>
              <a:t>Bootstrap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A38F6F9-1805-3742-9976-2CA52CD8C56C}"/>
              </a:ext>
            </a:extLst>
          </p:cNvPr>
          <p:cNvSpPr txBox="1"/>
          <p:nvPr/>
        </p:nvSpPr>
        <p:spPr>
          <a:xfrm>
            <a:off x="1305279" y="4623493"/>
            <a:ext cx="3792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(Client)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9B87420-032C-D24A-AEB6-4F24D7EC4261}"/>
              </a:ext>
            </a:extLst>
          </p:cNvPr>
          <p:cNvSpPr txBox="1"/>
          <p:nvPr/>
        </p:nvSpPr>
        <p:spPr>
          <a:xfrm>
            <a:off x="7191460" y="4637955"/>
            <a:ext cx="3792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(Serveur)</a:t>
            </a:r>
          </a:p>
        </p:txBody>
      </p:sp>
    </p:spTree>
    <p:extLst>
      <p:ext uri="{BB962C8B-B14F-4D97-AF65-F5344CB8AC3E}">
        <p14:creationId xmlns:p14="http://schemas.microsoft.com/office/powerpoint/2010/main" val="3065983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4A0FB6-2DCD-7441-8063-D94F9D26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 de donnée</a:t>
            </a:r>
          </a:p>
        </p:txBody>
      </p:sp>
      <p:pic>
        <p:nvPicPr>
          <p:cNvPr id="5" name="Espace réservé du contenu 4" descr="Une image contenant moniteur, ordinateur, intérieur, équipement électronique&#10;&#10;Description générée automatiquement">
            <a:extLst>
              <a:ext uri="{FF2B5EF4-FFF2-40B4-BE49-F238E27FC236}">
                <a16:creationId xmlns:a16="http://schemas.microsoft.com/office/drawing/2014/main" id="{AC71FBDF-CED8-D04B-A12D-9AA391F58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238" t="14232" r="26269" b="35047"/>
          <a:stretch/>
        </p:blipFill>
        <p:spPr>
          <a:xfrm>
            <a:off x="4374572" y="1356967"/>
            <a:ext cx="7401828" cy="5046700"/>
          </a:xfrm>
        </p:spPr>
      </p:pic>
      <p:pic>
        <p:nvPicPr>
          <p:cNvPr id="2050" name="Picture 2" descr="Serveur Base de données MySQL">
            <a:extLst>
              <a:ext uri="{FF2B5EF4-FFF2-40B4-BE49-F238E27FC236}">
                <a16:creationId xmlns:a16="http://schemas.microsoft.com/office/drawing/2014/main" id="{65C8EEFB-3C35-E24C-9595-9006DCF33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94" b="89844" l="6250" r="89844">
                        <a14:foregroundMark x1="48438" y1="16016" x2="44922" y2="15234"/>
                        <a14:foregroundMark x1="33594" y1="9375" x2="44531" y2="10938"/>
                        <a14:foregroundMark x1="48438" y1="9766" x2="68359" y2="11328"/>
                        <a14:foregroundMark x1="44922" y1="9766" x2="44531" y2="12500"/>
                        <a14:foregroundMark x1="46875" y1="11328" x2="44922" y2="8594"/>
                        <a14:foregroundMark x1="45313" y1="9375" x2="45313" y2="9375"/>
                        <a14:foregroundMark x1="47266" y1="12500" x2="46094" y2="10156"/>
                        <a14:foregroundMark x1="28516" y1="12500" x2="44141" y2="10156"/>
                        <a14:foregroundMark x1="44141" y1="10156" x2="28516" y2="11328"/>
                        <a14:foregroundMark x1="35938" y1="10547" x2="48828" y2="9766"/>
                        <a14:foregroundMark x1="81250" y1="86328" x2="35547" y2="89453"/>
                        <a14:foregroundMark x1="35547" y1="89453" x2="14844" y2="82031"/>
                        <a14:foregroundMark x1="6250" y1="78125" x2="6250" y2="78125"/>
                        <a14:foregroundMark x1="6250" y1="78516" x2="6250" y2="78516"/>
                        <a14:foregroundMark x1="89453" y1="71484" x2="89453" y2="71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0" y="1976654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Une image contenant horloge, mètre&#10;&#10;Description générée automatiquement">
            <a:extLst>
              <a:ext uri="{FF2B5EF4-FFF2-40B4-BE49-F238E27FC236}">
                <a16:creationId xmlns:a16="http://schemas.microsoft.com/office/drawing/2014/main" id="{64E0C57B-F1AB-E744-A881-7B1022D0B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872" y="3965267"/>
            <a:ext cx="3937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24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E6B08C-999B-8346-8C1D-EF574645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26" y="194006"/>
            <a:ext cx="11360800" cy="763600"/>
          </a:xfrm>
        </p:spPr>
        <p:txBody>
          <a:bodyPr/>
          <a:lstStyle/>
          <a:p>
            <a:r>
              <a:rPr lang="fr-FR" dirty="0"/>
              <a:t>Maquette site internet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886D36-EEB9-C54D-A734-B446AEF3FD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42" y="957606"/>
            <a:ext cx="9899968" cy="556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2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E6B08C-999B-8346-8C1D-EF574645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26" y="194006"/>
            <a:ext cx="11360800" cy="763600"/>
          </a:xfrm>
        </p:spPr>
        <p:txBody>
          <a:bodyPr/>
          <a:lstStyle/>
          <a:p>
            <a:r>
              <a:rPr lang="fr-FR" dirty="0"/>
              <a:t>Maquette site internet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9A42DC-C433-B246-AF87-04E0E4A54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72" y="908061"/>
            <a:ext cx="10333055" cy="581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728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FFCFF9-53F5-994F-9E77-AF98827A0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01482"/>
            <a:ext cx="11360800" cy="763600"/>
          </a:xfrm>
        </p:spPr>
        <p:txBody>
          <a:bodyPr/>
          <a:lstStyle/>
          <a:p>
            <a:r>
              <a:rPr lang="fr-FR" dirty="0"/>
              <a:t>Maquette </a:t>
            </a:r>
            <a:r>
              <a:rPr lang="fr-FR" dirty="0" err="1"/>
              <a:t>Div</a:t>
            </a:r>
            <a:r>
              <a:rPr lang="fr-FR" dirty="0"/>
              <a:t> modal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EF2A93A-D3EB-B841-98F7-C14611F711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805" y="1075174"/>
            <a:ext cx="9922389" cy="558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99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4359C-7CF3-EC41-9B1F-0CD6AE98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Visualisation donnée </a:t>
            </a:r>
            <a:r>
              <a:rPr lang="fr-FR" dirty="0" err="1"/>
              <a:t>bdd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7BB0386-8065-A148-A70B-8A490694D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600" y="2783393"/>
            <a:ext cx="11334025" cy="256948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2715B82-4FD2-9746-B304-D6D403224DEB}"/>
              </a:ext>
            </a:extLst>
          </p:cNvPr>
          <p:cNvSpPr txBox="1"/>
          <p:nvPr/>
        </p:nvSpPr>
        <p:spPr>
          <a:xfrm>
            <a:off x="683288" y="2401557"/>
            <a:ext cx="1879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Table Personnes</a:t>
            </a:r>
          </a:p>
        </p:txBody>
      </p:sp>
    </p:spTree>
    <p:extLst>
      <p:ext uri="{BB962C8B-B14F-4D97-AF65-F5344CB8AC3E}">
        <p14:creationId xmlns:p14="http://schemas.microsoft.com/office/powerpoint/2010/main" val="2172399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4359C-7CF3-EC41-9B1F-0CD6AE98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Visualisation donnée </a:t>
            </a:r>
            <a:r>
              <a:rPr lang="fr-FR" dirty="0" err="1"/>
              <a:t>bdd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2715B82-4FD2-9746-B304-D6D403224DEB}"/>
              </a:ext>
            </a:extLst>
          </p:cNvPr>
          <p:cNvSpPr txBox="1"/>
          <p:nvPr/>
        </p:nvSpPr>
        <p:spPr>
          <a:xfrm>
            <a:off x="693336" y="2451798"/>
            <a:ext cx="1879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Table Annonces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2B69941-703E-6D49-A09B-918FDF95E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2696"/>
            <a:ext cx="12192000" cy="1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85421"/>
      </p:ext>
    </p:extLst>
  </p:cSld>
  <p:clrMapOvr>
    <a:masterClrMapping/>
  </p:clrMapOvr>
</p:sld>
</file>

<file path=ppt/theme/theme1.xml><?xml version="1.0" encoding="utf-8"?>
<a:theme xmlns:a="http://schemas.openxmlformats.org/drawingml/2006/main" name="Thème1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̀me1" id="{CF59AB52-54A3-534D-9F74-BB789C100650}" vid="{95A1520A-1139-CC4D-B042-3AC550CB7F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1802</TotalTime>
  <Words>187</Words>
  <Application>Microsoft Macintosh PowerPoint</Application>
  <PresentationFormat>Grand écran</PresentationFormat>
  <Paragraphs>70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7" baseType="lpstr">
      <vt:lpstr>Arial</vt:lpstr>
      <vt:lpstr>Lato</vt:lpstr>
      <vt:lpstr>Montserrat</vt:lpstr>
      <vt:lpstr>Thème1</vt:lpstr>
      <vt:lpstr>Projet Job-Board</vt:lpstr>
      <vt:lpstr>Présentation générale</vt:lpstr>
      <vt:lpstr>TECHNOLOGIE UTILISÉE</vt:lpstr>
      <vt:lpstr>Base de donnée</vt:lpstr>
      <vt:lpstr>Maquette site internet</vt:lpstr>
      <vt:lpstr>Maquette site internet</vt:lpstr>
      <vt:lpstr>Maquette Div modal</vt:lpstr>
      <vt:lpstr>Visualisation donnée bdd</vt:lpstr>
      <vt:lpstr>Visualisation donnée bdd</vt:lpstr>
      <vt:lpstr>Visualisation donnée bdd</vt:lpstr>
      <vt:lpstr>Visualisation donnée bdd</vt:lpstr>
      <vt:lpstr>Visualisation donnée bdd</vt:lpstr>
      <vt:lpstr>Récupérations des Annonces</vt:lpstr>
      <vt:lpstr>Diagramme de séquence Connexion</vt:lpstr>
      <vt:lpstr>Planification des tâches</vt:lpstr>
      <vt:lpstr>Page Principal</vt:lpstr>
      <vt:lpstr>DÉTAILLE DE L’ANNONCE</vt:lpstr>
      <vt:lpstr>Page de modification</vt:lpstr>
      <vt:lpstr>Page ADMIN</vt:lpstr>
      <vt:lpstr>Test réalisés</vt:lpstr>
      <vt:lpstr>Test réalisés</vt:lpstr>
      <vt:lpstr>Test réalisés</vt:lpstr>
      <vt:lpstr>Contribution Equipe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Job-Board</dc:title>
  <dc:creator>Fabien Bounoir</dc:creator>
  <cp:lastModifiedBy>Fabien Bounoir</cp:lastModifiedBy>
  <cp:revision>20</cp:revision>
  <dcterms:created xsi:type="dcterms:W3CDTF">2020-10-14T19:50:11Z</dcterms:created>
  <dcterms:modified xsi:type="dcterms:W3CDTF">2020-10-21T21:37:04Z</dcterms:modified>
</cp:coreProperties>
</file>